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jpeg" ContentType="image/jpeg"/>
  <Override PartName="/ppt/media/image2.wmf" ContentType="image/x-wmf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.xml.rels" ContentType="application/vnd.openxmlformats-package.relationships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28240"/>
            <a:ext cx="8229600" cy="5299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PlaceHolder 6"/>
          <p:cNvSpPr>
            <a:spLocks noGrp="1"/>
          </p:cNvSpPr>
          <p:nvPr>
            <p:ph type="body"/>
          </p:nvPr>
        </p:nvSpPr>
        <p:spPr>
          <a:xfrm>
            <a:off x="323964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PlaceHolder 7"/>
          <p:cNvSpPr>
            <a:spLocks noGrp="1"/>
          </p:cNvSpPr>
          <p:nvPr>
            <p:ph type="body"/>
          </p:nvPr>
        </p:nvSpPr>
        <p:spPr>
          <a:xfrm>
            <a:off x="6022080" y="3948480"/>
            <a:ext cx="264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subTitle"/>
          </p:nvPr>
        </p:nvSpPr>
        <p:spPr>
          <a:xfrm>
            <a:off x="457200" y="228240"/>
            <a:ext cx="8229600" cy="52995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74240" y="394848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57200" y="3948480"/>
            <a:ext cx="8229600" cy="214416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" name="CustomShape 2"/>
            <p:cNvSpPr/>
            <p:nvPr/>
          </p:nvSpPr>
          <p:spPr>
            <a:xfrm>
              <a:off x="0" y="4876920"/>
              <a:ext cx="9144000" cy="198108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0" y="0"/>
              <a:ext cx="9144000" cy="487692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" name="CustomShape 4"/>
          <p:cNvSpPr/>
          <p:nvPr/>
        </p:nvSpPr>
        <p:spPr>
          <a:xfrm>
            <a:off x="6248520" y="6262560"/>
            <a:ext cx="2895480" cy="609840"/>
          </a:xfrm>
          <a:custGeom>
            <a:avLst/>
            <a:gdLst/>
            <a:ah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4" name="Group 5"/>
          <p:cNvGrpSpPr/>
          <p:nvPr/>
        </p:nvGrpSpPr>
        <p:grpSpPr>
          <a:xfrm>
            <a:off x="0" y="6019920"/>
            <a:ext cx="7848720" cy="857160"/>
            <a:chOff x="0" y="6019920"/>
            <a:chExt cx="7848720" cy="857160"/>
          </a:xfrm>
        </p:grpSpPr>
        <p:sp>
          <p:nvSpPr>
            <p:cNvPr id="5" name="CustomShape 6"/>
            <p:cNvSpPr/>
            <p:nvPr/>
          </p:nvSpPr>
          <p:spPr>
            <a:xfrm>
              <a:off x="2362320" y="6019920"/>
              <a:ext cx="5143320" cy="850680"/>
            </a:xfrm>
            <a:custGeom>
              <a:avLst/>
              <a:gdLst/>
              <a:ah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" name="Group 7"/>
            <p:cNvGrpSpPr/>
            <p:nvPr/>
          </p:nvGrpSpPr>
          <p:grpSpPr>
            <a:xfrm>
              <a:off x="3946680" y="6019920"/>
              <a:ext cx="3902040" cy="857160"/>
              <a:chOff x="3946680" y="6019920"/>
              <a:chExt cx="3902040" cy="857160"/>
            </a:xfrm>
          </p:grpSpPr>
          <p:sp>
            <p:nvSpPr>
              <p:cNvPr id="7" name="CustomShape 8"/>
              <p:cNvSpPr/>
              <p:nvPr/>
            </p:nvSpPr>
            <p:spPr>
              <a:xfrm>
                <a:off x="6267600" y="6031080"/>
                <a:ext cx="1581120" cy="846000"/>
              </a:xfrm>
              <a:custGeom>
                <a:avLst/>
                <a:gdLst/>
                <a:ahLst/>
                <a:rect l="l" t="t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8" name="CustomShape 9"/>
              <p:cNvSpPr/>
              <p:nvPr/>
            </p:nvSpPr>
            <p:spPr>
              <a:xfrm>
                <a:off x="4249800" y="6019920"/>
                <a:ext cx="295200" cy="627120"/>
              </a:xfrm>
              <a:custGeom>
                <a:avLst/>
                <a:gdLst/>
                <a:ah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9" name="CustomShape 10"/>
              <p:cNvSpPr/>
              <p:nvPr/>
            </p:nvSpPr>
            <p:spPr>
              <a:xfrm>
                <a:off x="4809960" y="6180120"/>
                <a:ext cx="600120" cy="430200"/>
              </a:xfrm>
              <a:custGeom>
                <a:avLst/>
                <a:gdLst/>
                <a:ah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0" name="CustomShape 11"/>
              <p:cNvSpPr/>
              <p:nvPr/>
            </p:nvSpPr>
            <p:spPr>
              <a:xfrm>
                <a:off x="5759280" y="6137280"/>
                <a:ext cx="246240" cy="117360"/>
              </a:xfrm>
              <a:custGeom>
                <a:avLst/>
                <a:gdLst/>
                <a:ah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1" name="CustomShape 12"/>
              <p:cNvSpPr/>
              <p:nvPr/>
            </p:nvSpPr>
            <p:spPr>
              <a:xfrm>
                <a:off x="3946680" y="6126120"/>
                <a:ext cx="66600" cy="128520"/>
              </a:xfrm>
              <a:custGeom>
                <a:avLst/>
                <a:gdLst/>
                <a:ah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12" name="CustomShape 13"/>
            <p:cNvSpPr/>
            <p:nvPr/>
          </p:nvSpPr>
          <p:spPr>
            <a:xfrm>
              <a:off x="0" y="6019920"/>
              <a:ext cx="6311880" cy="849240"/>
            </a:xfrm>
            <a:custGeom>
              <a:avLst/>
              <a:gdLst/>
              <a:ah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" name="Group 14"/>
          <p:cNvGrpSpPr/>
          <p:nvPr/>
        </p:nvGrpSpPr>
        <p:grpSpPr>
          <a:xfrm>
            <a:off x="627120" y="6021360"/>
            <a:ext cx="5684760" cy="849240"/>
            <a:chOff x="627120" y="6021360"/>
            <a:chExt cx="5684760" cy="849240"/>
          </a:xfrm>
        </p:grpSpPr>
        <p:sp>
          <p:nvSpPr>
            <p:cNvPr id="14" name="CustomShape 15"/>
            <p:cNvSpPr/>
            <p:nvPr/>
          </p:nvSpPr>
          <p:spPr>
            <a:xfrm>
              <a:off x="1898640" y="6021360"/>
              <a:ext cx="579600" cy="461880"/>
            </a:xfrm>
            <a:custGeom>
              <a:avLst/>
              <a:gdLst/>
              <a:ah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3084480" y="6078600"/>
              <a:ext cx="3227400" cy="792000"/>
            </a:xfrm>
            <a:custGeom>
              <a:avLst/>
              <a:gdLst/>
              <a:ah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2905200" y="6068880"/>
              <a:ext cx="112680" cy="96840"/>
            </a:xfrm>
            <a:custGeom>
              <a:avLst/>
              <a:gdLst/>
              <a:ah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1357200" y="6099120"/>
              <a:ext cx="255600" cy="260280"/>
            </a:xfrm>
            <a:custGeom>
              <a:avLst/>
              <a:gdLst/>
              <a:ah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1120680" y="6118200"/>
              <a:ext cx="93600" cy="9684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627120" y="6049800"/>
              <a:ext cx="388800" cy="328680"/>
            </a:xfrm>
            <a:custGeom>
              <a:avLst/>
              <a:gdLst/>
              <a:ah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" name="PlaceHolder 2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21" name="PlaceHolder 2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1" marL="742680" indent="-28548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PlaceHolder 23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5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8BF1785-93AA-4BB2-B851-9D7EC34E07B0}" type="slidenum">
              <a:rPr b="0" lang="ru-RU" sz="1200" spc="-1" strike="noStrike"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1"/>
          <p:cNvGrpSpPr/>
          <p:nvPr/>
        </p:nvGrpSpPr>
        <p:grpSpPr>
          <a:xfrm>
            <a:off x="-6480" y="20520"/>
            <a:ext cx="9144000" cy="6858000"/>
            <a:chOff x="-6480" y="20520"/>
            <a:chExt cx="9144000" cy="6858000"/>
          </a:xfrm>
        </p:grpSpPr>
        <p:sp>
          <p:nvSpPr>
            <p:cNvPr id="62" name="CustomShape 2"/>
            <p:cNvSpPr/>
            <p:nvPr/>
          </p:nvSpPr>
          <p:spPr>
            <a:xfrm>
              <a:off x="-6480" y="4897440"/>
              <a:ext cx="9144000" cy="198108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" name="CustomShape 3"/>
            <p:cNvSpPr/>
            <p:nvPr/>
          </p:nvSpPr>
          <p:spPr>
            <a:xfrm>
              <a:off x="-6480" y="20520"/>
              <a:ext cx="9144000" cy="4876920"/>
            </a:xfrm>
            <a:custGeom>
              <a:avLst/>
              <a:gdLst/>
              <a:ahLst/>
              <a:rect l="l" t="t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4" name="CustomShape 4"/>
          <p:cNvSpPr/>
          <p:nvPr/>
        </p:nvSpPr>
        <p:spPr>
          <a:xfrm>
            <a:off x="6242040" y="6269040"/>
            <a:ext cx="2895480" cy="609480"/>
          </a:xfrm>
          <a:custGeom>
            <a:avLst/>
            <a:gdLst/>
            <a:ahLst/>
            <a:rect l="l" t="t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5" name="Group 5"/>
          <p:cNvGrpSpPr/>
          <p:nvPr/>
        </p:nvGrpSpPr>
        <p:grpSpPr>
          <a:xfrm>
            <a:off x="-1440" y="6033960"/>
            <a:ext cx="7844400" cy="850680"/>
            <a:chOff x="-1440" y="6033960"/>
            <a:chExt cx="7844400" cy="850680"/>
          </a:xfrm>
        </p:grpSpPr>
        <p:sp>
          <p:nvSpPr>
            <p:cNvPr id="66" name="CustomShape 6"/>
            <p:cNvSpPr/>
            <p:nvPr/>
          </p:nvSpPr>
          <p:spPr>
            <a:xfrm>
              <a:off x="2360520" y="6033960"/>
              <a:ext cx="5142960" cy="850680"/>
            </a:xfrm>
            <a:custGeom>
              <a:avLst/>
              <a:gdLst/>
              <a:ahLst/>
              <a:rect l="l" t="t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67" name="Group 7"/>
            <p:cNvGrpSpPr/>
            <p:nvPr/>
          </p:nvGrpSpPr>
          <p:grpSpPr>
            <a:xfrm>
              <a:off x="3944880" y="6033960"/>
              <a:ext cx="3898080" cy="850680"/>
              <a:chOff x="3944880" y="6033960"/>
              <a:chExt cx="3898080" cy="850680"/>
            </a:xfrm>
          </p:grpSpPr>
          <p:sp>
            <p:nvSpPr>
              <p:cNvPr id="68" name="CustomShape 8"/>
              <p:cNvSpPr/>
              <p:nvPr/>
            </p:nvSpPr>
            <p:spPr>
              <a:xfrm>
                <a:off x="6265440" y="6045120"/>
                <a:ext cx="1577520" cy="839520"/>
              </a:xfrm>
              <a:custGeom>
                <a:avLst/>
                <a:gdLst/>
                <a:ahLst/>
                <a:rect l="l" t="t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69" name="CustomShape 9"/>
              <p:cNvSpPr/>
              <p:nvPr/>
            </p:nvSpPr>
            <p:spPr>
              <a:xfrm>
                <a:off x="4247640" y="6033960"/>
                <a:ext cx="294840" cy="627120"/>
              </a:xfrm>
              <a:custGeom>
                <a:avLst/>
                <a:gdLst/>
                <a:ahLst/>
                <a:rect l="l" t="t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0" name="CustomShape 10"/>
              <p:cNvSpPr/>
              <p:nvPr/>
            </p:nvSpPr>
            <p:spPr>
              <a:xfrm>
                <a:off x="4807800" y="6194160"/>
                <a:ext cx="599760" cy="430200"/>
              </a:xfrm>
              <a:custGeom>
                <a:avLst/>
                <a:gdLst/>
                <a:ahLst/>
                <a:rect l="l" t="t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1" name="CustomShape 11"/>
              <p:cNvSpPr/>
              <p:nvPr/>
            </p:nvSpPr>
            <p:spPr>
              <a:xfrm>
                <a:off x="5757120" y="6151320"/>
                <a:ext cx="245880" cy="117360"/>
              </a:xfrm>
              <a:custGeom>
                <a:avLst/>
                <a:gdLst/>
                <a:ahLst/>
                <a:rect l="l" t="t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72" name="CustomShape 12"/>
              <p:cNvSpPr/>
              <p:nvPr/>
            </p:nvSpPr>
            <p:spPr>
              <a:xfrm>
                <a:off x="3944880" y="6140160"/>
                <a:ext cx="66240" cy="128520"/>
              </a:xfrm>
              <a:custGeom>
                <a:avLst/>
                <a:gdLst/>
                <a:ahLst/>
                <a:rect l="l" t="t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sp>
          <p:nvSpPr>
            <p:cNvPr id="73" name="CustomShape 13"/>
            <p:cNvSpPr/>
            <p:nvPr/>
          </p:nvSpPr>
          <p:spPr>
            <a:xfrm>
              <a:off x="-1440" y="6033960"/>
              <a:ext cx="6311520" cy="849240"/>
            </a:xfrm>
            <a:custGeom>
              <a:avLst/>
              <a:gdLst/>
              <a:ahLst/>
              <a:rect l="l" t="t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4" name="Group 14"/>
          <p:cNvGrpSpPr/>
          <p:nvPr/>
        </p:nvGrpSpPr>
        <p:grpSpPr>
          <a:xfrm>
            <a:off x="627120" y="6021360"/>
            <a:ext cx="5684760" cy="849240"/>
            <a:chOff x="627120" y="6021360"/>
            <a:chExt cx="5684760" cy="849240"/>
          </a:xfrm>
        </p:grpSpPr>
        <p:sp>
          <p:nvSpPr>
            <p:cNvPr id="75" name="CustomShape 15"/>
            <p:cNvSpPr/>
            <p:nvPr/>
          </p:nvSpPr>
          <p:spPr>
            <a:xfrm>
              <a:off x="1898640" y="6021360"/>
              <a:ext cx="579600" cy="461880"/>
            </a:xfrm>
            <a:custGeom>
              <a:avLst/>
              <a:gdLst/>
              <a:ahLst/>
              <a:rect l="l" t="t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16"/>
            <p:cNvSpPr/>
            <p:nvPr/>
          </p:nvSpPr>
          <p:spPr>
            <a:xfrm>
              <a:off x="3084480" y="6078600"/>
              <a:ext cx="3227400" cy="792000"/>
            </a:xfrm>
            <a:custGeom>
              <a:avLst/>
              <a:gdLst/>
              <a:ahLst/>
              <a:rect l="l" t="t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17"/>
            <p:cNvSpPr/>
            <p:nvPr/>
          </p:nvSpPr>
          <p:spPr>
            <a:xfrm>
              <a:off x="2905200" y="6068880"/>
              <a:ext cx="112680" cy="96840"/>
            </a:xfrm>
            <a:custGeom>
              <a:avLst/>
              <a:gdLst/>
              <a:ahLst/>
              <a:rect l="l" t="t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18"/>
            <p:cNvSpPr/>
            <p:nvPr/>
          </p:nvSpPr>
          <p:spPr>
            <a:xfrm>
              <a:off x="1357200" y="6099120"/>
              <a:ext cx="255600" cy="260280"/>
            </a:xfrm>
            <a:custGeom>
              <a:avLst/>
              <a:gdLst/>
              <a:ahLst/>
              <a:rect l="l" t="t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9" name="CustomShape 19"/>
            <p:cNvSpPr/>
            <p:nvPr/>
          </p:nvSpPr>
          <p:spPr>
            <a:xfrm>
              <a:off x="1120680" y="6118200"/>
              <a:ext cx="93600" cy="96840"/>
            </a:xfrm>
            <a:custGeom>
              <a:avLst/>
              <a:gdLst/>
              <a:ahLst/>
              <a:rect l="l" t="t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0" name="CustomShape 20"/>
            <p:cNvSpPr/>
            <p:nvPr/>
          </p:nvSpPr>
          <p:spPr>
            <a:xfrm>
              <a:off x="627120" y="6049800"/>
              <a:ext cx="388800" cy="328680"/>
            </a:xfrm>
            <a:custGeom>
              <a:avLst/>
              <a:gdLst/>
              <a:ahLst/>
              <a:rect l="l" t="t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81" name="PlaceHolder 21"/>
          <p:cNvSpPr>
            <a:spLocks noGrp="1"/>
          </p:cNvSpPr>
          <p:nvPr>
            <p:ph type="title"/>
          </p:nvPr>
        </p:nvSpPr>
        <p:spPr>
          <a:xfrm>
            <a:off x="457200" y="228240"/>
            <a:ext cx="8229600" cy="11430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pc="-1" strike="noStrike">
                <a:solidFill>
                  <a:srgbClr val="e3e3ff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82" name="PlaceHolder 2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495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1" marL="742680" indent="-28548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PlaceHolder 23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4" name="PlaceHolder 24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ffffff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0A52296-9D26-4E04-BF18-F3C3CB1AF269}" type="slidenum">
              <a:rPr b="0" lang="ru-RU" sz="1200" spc="-1" strike="noStrike">
                <a:solidFill>
                  <a:srgbClr val="ffffff"/>
                </a:solidFill>
                <a:latin typeface="Times New Roman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85" name="PlaceHolder 25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Relationship Id="r_odt_hyperlink" Type="http://schemas.openxmlformats.org/officeDocument/2006/relationships/hyperlink" Target="https://www.onlinedoctranslator.com/en/?utm_source=onlinedoctranslator&amp;utm_medium=ppt&amp;utm_campaign=attribution" TargetMode="External"/><Relationship Id="r_odt_logo" Type="http://schemas.openxmlformats.org/officeDocument/2006/relationships/image" Target="../media/odt_attribution_logo.png"/>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1428840" y="149976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 rtl="0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pc="-1" strike="noStrike">
                <a:solidFill>
                  <a:srgbClr val="ffffff"/>
                </a:solidFill>
                <a:latin typeface="Arial"/>
              </a:rPr>
              <a:t>Фізична культура та загартовування</a:t>
            </a:r>
            <a:endParaRPr b="0" lang="en-US" sz="4800" spc="-1" strike="noStrike">
              <a:solidFill>
                <a:srgbClr val="ffffff"/>
              </a:solidFill>
              <a:latin typeface="Arial"/>
            </a:endParaRPr>
          </a:p>
        </p:txBody>
      </p:sp>
      <p:sp xmlns:a="http://schemas.openxmlformats.org/drawingml/2006/main" xmlns:r="http://schemas.openxmlformats.org/officeDocument/2006/relationships" xmlns:p="http://schemas.openxmlformats.org/presentationml/2006/main"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5000000" cy="276999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r>
              <a:rPr lang="en-US" sz="1000" dirty="0">
                <a:solidFill>
                  <a:srgbClr val="0F2B46"/>
                </a:solidFill>
                <a:effectLst/>
                <a:latin typeface="Roboto" panose="02000000000000000000" pitchFamily="2" charset="0"/>
              </a:rPr>
              <a:t>Translated from Russian to Ukrainian - </a:t>
            </a:r>
            <a:r>
              <a:rPr lang="en-US" sz="1000" u="sng" dirty="0">
                <a:solidFill>
                  <a:srgbClr val="0F2B46"/>
                </a:solidFill>
                <a:effectLst/>
                <a:latin typeface="Roboto" panose="02000000000000000000" pitchFamily="2" charset="0"/>
                <a:hlinkClick r:id="r_odt_hyperlink" tooltip="Doc Translator - www.onlinedoctranslator.com"/>
              </a:rPr>
              <a:t>www.onlinedoctranslator.com</a:t>
            </a:r>
            <a:endParaRPr lang="en-US" sz="1000" dirty="0"/>
          </a:p>
        </p:txBody>
      </p:sp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id="{B066AC4A-9A1C-4C10-800A-DAF9F2764385}"/>
              </a:ext>
            </a:extLst>
          </p:cNvPr>
          <p:cNvPicPr/>
          <p:nvPr/>
        </p:nvPicPr>
        <p:blipFill>
          <a:blip r:embed="r_odt_logo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pc="-1" strike="noStrike">
                <a:solidFill>
                  <a:srgbClr val="e3e3ff"/>
                </a:solidFill>
                <a:latin typeface="Arial"/>
              </a:rPr>
              <a:t>Порядок прийому сонячної ванни</a:t>
            </a:r>
            <a:endParaRPr b="0" lang="en-US" sz="40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Перший раз до 20 хвилин та збільшення кожного разу на 5-10 хвилин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За годину до їди та через 1.5 годин після їжі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Максимальна тривалість 1.5-2 години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3" dur="indefinite" restart="never" nodeType="tmRoot">
          <p:childTnLst>
            <p:seq>
              <p:cTn id="154" dur="indefinite" nodeType="mainSeq">
                <p:childTnLst>
                  <p:par>
                    <p:cTn id="155" fill="hold">
                      <p:stCondLst>
                        <p:cond delay="0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63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68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73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Загартовування водою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Гартування носоглотки ( полоскання горло прохолодною, а потім холодною водою)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Обливання стоп: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1. Починати з температури 28-27 градусів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2. Через кожні 10 днів знижувати температуру на 1-2 градуси до 10 градусів 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4" dur="indefinite" restart="never" nodeType="tmRoot">
          <p:childTnLst>
            <p:seq>
              <p:cTn id="175" dur="indefinite" nodeType="mainSeq">
                <p:childTnLst>
                  <p:par>
                    <p:cTn id="176" fill="hold">
                      <p:stCondLst>
                        <p:cond delay="0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84" dur="500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89" dur="500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94" dur="500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99" dur="500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Загартовування водою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Ніжні ванни: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1. Ноги занурюють у відро чи таз із водою. Початкова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t-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 30-28 градус.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2. Через кожні 10 днів, її знижують на 1-2 градуси до кінцевої 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t-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води 15-13 градусів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00" dur="indefinite" restart="never" nodeType="tmRoot">
          <p:childTnLst>
            <p:seq>
              <p:cTn id="201" dur="indefinite" nodeType="mainSeq"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10" dur="5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15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20" dur="5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Рисунок 5" descr="{757A7CBB-0946-44A2-A140-9484CBDFEC02}"/>
          <p:cNvPicPr/>
          <p:nvPr/>
        </p:nvPicPr>
        <p:blipFill>
          <a:blip r:embed="rId1"/>
          <a:stretch/>
        </p:blipFill>
        <p:spPr>
          <a:xfrm>
            <a:off x="250920" y="-316080"/>
            <a:ext cx="8642160" cy="6840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1" dur="indefinite" restart="never" nodeType="tmRoot">
          <p:childTnLst>
            <p:seq>
              <p:cTn id="222" dur="indefinite" nodeType="mainSeq">
                <p:childTnLst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2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Ходіння босоніж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46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Можна застосувати з пізньої весни до осені. Корисно ходити босоніж по росі, після дощу, по воді.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8" dur="indefinite" restart="never" nodeType="tmRoot">
          <p:childTnLst>
            <p:seq>
              <p:cTn id="229" dur="indefinite" nodeType="mainSeq">
                <p:childTnLst>
                  <p:par>
                    <p:cTn id="230" fill="hold">
                      <p:stCondLst>
                        <p:cond delay="0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38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Рисунок 5" descr="{62725C2D-36E3-4547-9D86-8AA35BCD0978}"/>
          <p:cNvPicPr/>
          <p:nvPr/>
        </p:nvPicPr>
        <p:blipFill>
          <a:blip r:embed="rId1"/>
          <a:stretch/>
        </p:blipFill>
        <p:spPr>
          <a:xfrm>
            <a:off x="660240" y="0"/>
            <a:ext cx="7823520" cy="6524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9" dur="indefinite" restart="never" nodeType="tmRoot">
          <p:childTnLst>
            <p:seq>
              <p:cTn id="240" dur="indefinite" nodeType="mainSeq">
                <p:childTnLst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4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Обтирання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Махровим рушником.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Послідовність: руки, ноги, груди, живіт, спина.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Початкова 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 32-30 взимку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28-26 влітку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Кінцева 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 22-20 взимку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 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18-16 влітку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Корисно – вранці після зарядки 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6" dur="indefinite" restart="never" nodeType="tmRoot">
          <p:childTnLst>
            <p:seq>
              <p:cTn id="247" dur="indefinite" nodeType="mainSeq"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56" dur="500"/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61" dur="500"/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66" dur="500"/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1" dur="500"/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6" dur="500"/>
                                        <p:tgtEl>
                                          <p:spTgt spid="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81" dur="500"/>
                                        <p:tgtEl>
                                          <p:spTgt spid="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86" dur="500"/>
                                        <p:tgtEl>
                                          <p:spTgt spid="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Обливання водою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Початкова </a:t>
            </a:r>
            <a:r>
              <a:rPr b="0" lang="en-US" sz="3200" spc="-1" strike="noStrike">
                <a:solidFill>
                  <a:srgbClr val="ffffff"/>
                </a:solidFill>
                <a:latin typeface="Arial"/>
              </a:rPr>
              <a:t>t +30 </a:t>
            </a: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градусів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Знижують температуру кожні 10 днів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87" dur="indefinite" restart="never" nodeType="tmRoot">
          <p:childTnLst>
            <p:seq>
              <p:cTn id="288" dur="indefinite" nodeType="mainSeq"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97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02" dur="5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Для роздумів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pic>
        <p:nvPicPr>
          <p:cNvPr id="153" name="Рисунок 4" descr="{B336F3CB-E98E-4C94-9D77-CBA32F21DAC5}"/>
          <p:cNvPicPr/>
          <p:nvPr/>
        </p:nvPicPr>
        <p:blipFill>
          <a:blip r:embed="rId1"/>
          <a:stretch/>
        </p:blipFill>
        <p:spPr>
          <a:xfrm>
            <a:off x="2627280" y="1773360"/>
            <a:ext cx="6265800" cy="4751280"/>
          </a:xfrm>
          <a:prstGeom prst="rect">
            <a:avLst/>
          </a:prstGeom>
          <a:ln w="0">
            <a:noFill/>
          </a:ln>
        </p:spPr>
      </p:pic>
      <p:sp>
        <p:nvSpPr>
          <p:cNvPr id="154" name="TextShape 2"/>
          <p:cNvSpPr txBox="1"/>
          <p:nvPr/>
        </p:nvSpPr>
        <p:spPr>
          <a:xfrm>
            <a:off x="0" y="1600200"/>
            <a:ext cx="25560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697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pc="-1" strike="noStrike">
                <a:solidFill>
                  <a:srgbClr val="ffffff"/>
                </a:solidFill>
                <a:latin typeface="Arial"/>
              </a:rPr>
              <a:t>Людина яка не любить спорт</a:t>
            </a: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697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03" dur="indefinite" restart="never" nodeType="tmRoot">
          <p:childTnLst>
            <p:seq>
              <p:cTn id="304" dur="indefinite" nodeType="mainSeq">
                <p:childTnLst>
                  <p:par>
                    <p:cTn id="305" fill="hold">
                      <p:stCondLst>
                        <p:cond delay="0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9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14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19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Рисунок 5" descr="{5BAF09C3-D4CD-4798-8281-8243EB0B88DD}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" dur="indefinite" restart="never" nodeType="tmRoot">
          <p:childTnLst>
            <p:seq>
              <p:cTn id="9" dur="indefinite" nodeType="mainSeq">
                <p:childTnLst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pc="-1" strike="noStrike">
                <a:solidFill>
                  <a:srgbClr val="e3e3ff"/>
                </a:solidFill>
                <a:latin typeface="Arial"/>
              </a:rPr>
              <a:t>Щоб бути здоровим необхідно:</a:t>
            </a:r>
            <a:endParaRPr b="0" lang="en-US" sz="40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457200" y="1600200"/>
            <a:ext cx="403848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Рухливі ігри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Заняття фізичною культурою та спортом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Загартовувальні процедури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26" name="Рисунок 10" descr="j0285698"/>
          <p:cNvPicPr/>
          <p:nvPr/>
        </p:nvPicPr>
        <p:blipFill>
          <a:blip r:embed="rId1"/>
          <a:stretch/>
        </p:blipFill>
        <p:spPr>
          <a:xfrm>
            <a:off x="4643280" y="1916280"/>
            <a:ext cx="3673800" cy="4176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5" dur="500"/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0" dur="500"/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35" dur="500"/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Рисунок 8" descr="{5F294DC9-097F-41F2-AB39-B7D34EB3DC4A}"/>
          <p:cNvPicPr/>
          <p:nvPr/>
        </p:nvPicPr>
        <p:blipFill>
          <a:blip r:embed="rId1"/>
          <a:stretch/>
        </p:blipFill>
        <p:spPr>
          <a:xfrm>
            <a:off x="660240" y="228600"/>
            <a:ext cx="7823520" cy="5867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4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395280" y="228240"/>
            <a:ext cx="8291520" cy="16160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e3e3ff"/>
                </a:solidFill>
                <a:latin typeface="Arial"/>
              </a:rPr>
              <a:t>Вплив фізичних вправ та заняття спортом на розвиток зростаючого організму</a:t>
            </a:r>
            <a:r>
              <a:rPr b="0" lang="ru-RU" sz="4000" spc="-1" strike="noStrike">
                <a:solidFill>
                  <a:srgbClr val="e3e3ff"/>
                </a:solidFill>
                <a:latin typeface="Arial"/>
              </a:rPr>
              <a:t> </a:t>
            </a:r>
            <a:endParaRPr b="0" lang="en-US" sz="40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468360" y="1988640"/>
            <a:ext cx="8229600" cy="449604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Розвиває всі відділи центральної нервової системи головного мозку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Систематичні тренування роблять м'язи сильними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Покращує вентиляційні здібності легень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Сприяє збільшенню маси скелетної мускулатури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lnSpc>
                <a:spcPct val="90000"/>
              </a:lnSpc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Зміцнення суглобів, зв'язок 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" dur="indefinite" restart="never" nodeType="tmRoot">
          <p:childTnLst>
            <p:seq>
              <p:cTn id="49" dur="indefinite" nodeType="mainSeq"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58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3" dur="5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68" dur="5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3" dur="5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78" dur="5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000" spc="-1" strike="noStrike">
                <a:solidFill>
                  <a:srgbClr val="e3e3ff"/>
                </a:solidFill>
                <a:latin typeface="Arial"/>
              </a:rPr>
              <a:t>Регулярне загартовування забезпечує:</a:t>
            </a:r>
            <a:endParaRPr b="0" lang="en-US" sz="40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Збільшення здібностей до сприйняття та запам'ятовування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Зміцнення сили волі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Активну фізіологічну діяльність та здорове життя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Уповільнення процесу старіння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Продовження терміну активного життя на 20-25% 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89" dur="5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94" dur="5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99" dur="5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04" dur="5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09" dur="5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e3e3ff"/>
                </a:solidFill>
                <a:latin typeface="Arial"/>
              </a:rPr>
              <a:t>Необхідно дотримуватися таких основних принципів загартовування:</a:t>
            </a:r>
            <a:r>
              <a:rPr b="0" lang="ru-RU" sz="4000" spc="-1" strike="noStrike">
                <a:solidFill>
                  <a:srgbClr val="e3e3ff"/>
                </a:solidFill>
                <a:latin typeface="Arial"/>
              </a:rPr>
              <a:t> </a:t>
            </a:r>
            <a:endParaRPr b="0" lang="en-US" sz="4000" spc="-1" strike="noStrike">
              <a:solidFill>
                <a:srgbClr val="e3e3ff"/>
              </a:solidFill>
              <a:latin typeface="Arial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00200"/>
            <a:ext cx="8229600" cy="449568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Поступово збільшити дози загартування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Регулярно провести процедури, що гартують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2720" rtl="0" algn="l">
              <a:spcBef>
                <a:spcPts val="799"/>
              </a:spcBef>
              <a:buClr>
                <a:srgbClr val="e3e3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pc="-1" strike="noStrike">
                <a:solidFill>
                  <a:srgbClr val="ffffff"/>
                </a:solidFill>
                <a:latin typeface="Arial"/>
              </a:rPr>
              <a:t>Використовувати принцип багатофакторності – тепла, холоду, сонця. </a:t>
            </a: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0" dur="indefinite" restart="never" nodeType="tmRoot">
          <p:childTnLst>
            <p:seq>
              <p:cTn id="111" dur="indefinite" nodeType="mainSeq"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20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25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30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Повітряні ванни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pic>
        <p:nvPicPr>
          <p:cNvPr id="135" name="Рисунок 8" descr="{4289D2F6-51F8-4F5D-A30E-31E7FF31A218}"/>
          <p:cNvPicPr/>
          <p:nvPr/>
        </p:nvPicPr>
        <p:blipFill>
          <a:blip r:embed="rId1"/>
          <a:stretch/>
        </p:blipFill>
        <p:spPr>
          <a:xfrm>
            <a:off x="826920" y="1341360"/>
            <a:ext cx="7417080" cy="51832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1" dur="indefinite" restart="never" nodeType="tmRoot">
          <p:childTnLst>
            <p:seq>
              <p:cTn id="132" dur="indefinite" nodeType="mainSeq"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4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457200" y="2282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 rtl="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pc="-1" strike="noStrike">
                <a:solidFill>
                  <a:srgbClr val="e3e3ff"/>
                </a:solidFill>
                <a:latin typeface="Arial"/>
              </a:rPr>
              <a:t>Сонячні ванни</a:t>
            </a:r>
            <a:endParaRPr b="0" lang="en-US" sz="4400" spc="-1" strike="noStrike">
              <a:solidFill>
                <a:srgbClr val="e3e3ff"/>
              </a:solidFill>
              <a:latin typeface="Arial"/>
            </a:endParaRPr>
          </a:p>
        </p:txBody>
      </p:sp>
      <p:pic>
        <p:nvPicPr>
          <p:cNvPr id="137" name="Рисунок 5" descr="{2D042963-ADDB-4614-9EFC-CD3D90EC31F2}"/>
          <p:cNvPicPr/>
          <p:nvPr/>
        </p:nvPicPr>
        <p:blipFill>
          <a:blip r:embed="rId1"/>
          <a:stretch/>
        </p:blipFill>
        <p:spPr>
          <a:xfrm>
            <a:off x="395280" y="1197000"/>
            <a:ext cx="8280360" cy="5661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2" dur="indefinite" restart="never" nodeType="tmRoot">
          <p:childTnLst>
            <p:seq>
              <p:cTn id="143" dur="indefinite" nodeType="mainSeq"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after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1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</TotalTime>
  <Application>LibreOffice/7.0.6.2$Linux_X86_64 LibreOffice_project/00$Build-2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2006-03-01T10:55:00Z</dcterms:created>
  <dc:creator>11</dc:creator>
  <dc:description/>
  <dc:language>en-US</dc:language>
  <cp:lastModifiedBy>User</cp:lastModifiedBy>
  <dcterms:modified xsi:type="dcterms:W3CDTF">2014-02-05T14:34:43Z</dcterms:modified>
  <cp:revision>13</cp:revision>
  <dc:subject/>
  <dc:title>Урок 1</dc:title>
</cp:coreProperties>
</file>